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2" r:id="rId4"/>
    <p:sldId id="271" r:id="rId5"/>
    <p:sldId id="267" r:id="rId6"/>
    <p:sldId id="263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8B2D5B-97A5-4ED1-979B-10F14BFDBE54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222F7C-91D8-415D-A6F4-06C8DB3E97E5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6"/>
                </a:solidFill>
                <a:latin typeface="Agency FB" pitchFamily="34" charset="0"/>
              </a:rPr>
              <a:t>EXPERIENCIA DESDE 2004 A 2014</a:t>
            </a:r>
            <a:endParaRPr lang="es-CO" dirty="0">
              <a:solidFill>
                <a:schemeClr val="accent6"/>
              </a:solidFill>
              <a:latin typeface="Agency FB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INVERSIONES LATITUDE LTDA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2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662" y="4365104"/>
            <a:ext cx="7481776" cy="457200"/>
          </a:xfrm>
        </p:spPr>
        <p:txBody>
          <a:bodyPr/>
          <a:lstStyle/>
          <a:p>
            <a:r>
              <a:rPr lang="es-CO" sz="2000" dirty="0" smtClean="0">
                <a:solidFill>
                  <a:schemeClr val="tx1"/>
                </a:solidFill>
              </a:rPr>
              <a:t>PORTO</a:t>
            </a:r>
            <a:r>
              <a:rPr lang="es-CO" sz="2000" dirty="0">
                <a:solidFill>
                  <a:schemeClr val="tx1"/>
                </a:solidFill>
              </a:rPr>
              <a:t> </a:t>
            </a:r>
            <a:r>
              <a:rPr lang="es-CO" sz="2000" dirty="0" smtClean="0">
                <a:solidFill>
                  <a:schemeClr val="tx1"/>
                </a:solidFill>
              </a:rPr>
              <a:t>NOVO CALLE 134 BIS </a:t>
            </a:r>
            <a:r>
              <a:rPr lang="es-CO" sz="2000" dirty="0">
                <a:solidFill>
                  <a:schemeClr val="tx1"/>
                </a:solidFill>
              </a:rPr>
              <a:t># </a:t>
            </a:r>
            <a:r>
              <a:rPr lang="es-CO" sz="2000" dirty="0" smtClean="0">
                <a:solidFill>
                  <a:schemeClr val="tx1"/>
                </a:solidFill>
              </a:rPr>
              <a:t>17 </a:t>
            </a:r>
            <a:r>
              <a:rPr lang="es-CO" sz="2000" dirty="0">
                <a:solidFill>
                  <a:schemeClr val="tx1"/>
                </a:solidFill>
              </a:rPr>
              <a:t>– </a:t>
            </a:r>
            <a:r>
              <a:rPr lang="es-CO" sz="2000" dirty="0" smtClean="0">
                <a:solidFill>
                  <a:schemeClr val="tx1"/>
                </a:solidFill>
              </a:rPr>
              <a:t>62  BOGOTA   ESTIMADO</a:t>
            </a:r>
            <a:r>
              <a:rPr lang="es-CO" sz="2800" dirty="0">
                <a:solidFill>
                  <a:schemeClr val="tx1"/>
                </a:solidFill>
              </a:rPr>
              <a:t/>
            </a:r>
            <a:br>
              <a:rPr lang="es-CO" sz="2800" dirty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20 APTOS – 28 GARAJES </a:t>
            </a:r>
          </a:p>
          <a:p>
            <a:r>
              <a:rPr lang="es-CO" dirty="0" smtClean="0"/>
              <a:t> MARZO 2015 A JUNIO 2016 </a:t>
            </a:r>
          </a:p>
          <a:p>
            <a:r>
              <a:rPr lang="es-CO" dirty="0" smtClean="0"/>
              <a:t>1585 M2 DE CONSTRUCCION 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50" y="1036638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35232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876800"/>
            <a:ext cx="7481776" cy="457200"/>
          </a:xfrm>
        </p:spPr>
        <p:txBody>
          <a:bodyPr/>
          <a:lstStyle/>
          <a:p>
            <a:r>
              <a:rPr lang="es-CO" sz="1800" dirty="0" smtClean="0">
                <a:solidFill>
                  <a:schemeClr val="tx1"/>
                </a:solidFill>
              </a:rPr>
              <a:t>3510 </a:t>
            </a:r>
            <a:r>
              <a:rPr lang="es-CO" sz="1800" dirty="0">
                <a:solidFill>
                  <a:schemeClr val="tx1"/>
                </a:solidFill>
              </a:rPr>
              <a:t>M2 CONST Y  VENTAS </a:t>
            </a:r>
            <a:r>
              <a:rPr lang="es-CO" sz="1800" dirty="0" smtClean="0">
                <a:solidFill>
                  <a:schemeClr val="tx1"/>
                </a:solidFill>
              </a:rPr>
              <a:t>2039 </a:t>
            </a:r>
            <a:r>
              <a:rPr lang="es-CO" sz="1800" dirty="0">
                <a:solidFill>
                  <a:schemeClr val="tx1"/>
                </a:solidFill>
              </a:rPr>
              <a:t>M2  </a:t>
            </a:r>
            <a:br>
              <a:rPr lang="es-CO" sz="1800" dirty="0">
                <a:solidFill>
                  <a:schemeClr val="tx1"/>
                </a:solidFill>
              </a:rPr>
            </a:br>
            <a:r>
              <a:rPr lang="es-CO" sz="1800" dirty="0" smtClean="0">
                <a:solidFill>
                  <a:schemeClr val="tx1"/>
                </a:solidFill>
              </a:rPr>
              <a:t>  DE NOV </a:t>
            </a:r>
            <a:r>
              <a:rPr lang="es-CO" sz="1800" dirty="0">
                <a:solidFill>
                  <a:schemeClr val="tx1"/>
                </a:solidFill>
              </a:rPr>
              <a:t>2010 A SEP </a:t>
            </a:r>
            <a:r>
              <a:rPr lang="es-CO" sz="1800" dirty="0" smtClean="0">
                <a:solidFill>
                  <a:schemeClr val="tx1"/>
                </a:solidFill>
              </a:rPr>
              <a:t>2013</a:t>
            </a:r>
            <a:endParaRPr lang="es-CO" sz="1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4419600" y="5589240"/>
            <a:ext cx="3961768" cy="680262"/>
          </a:xfrm>
        </p:spPr>
        <p:txBody>
          <a:bodyPr/>
          <a:lstStyle/>
          <a:p>
            <a:r>
              <a:rPr lang="es-CO" dirty="0"/>
              <a:t>VALOR PROYECTO 6</a:t>
            </a:r>
            <a:r>
              <a:rPr lang="es-CO" dirty="0" smtClean="0"/>
              <a:t>.500 </a:t>
            </a:r>
            <a:r>
              <a:rPr lang="es-CO" dirty="0"/>
              <a:t>MM</a:t>
            </a:r>
          </a:p>
          <a:p>
            <a:r>
              <a:rPr lang="es-CO" dirty="0" smtClean="0"/>
              <a:t>32 </a:t>
            </a:r>
            <a:r>
              <a:rPr lang="es-CO" dirty="0"/>
              <a:t>APTOS – 5</a:t>
            </a:r>
            <a:r>
              <a:rPr lang="es-CO" dirty="0" smtClean="0"/>
              <a:t>0 </a:t>
            </a:r>
            <a:r>
              <a:rPr lang="es-CO" dirty="0"/>
              <a:t>GARAJES</a:t>
            </a:r>
          </a:p>
          <a:p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O" sz="2000" dirty="0" smtClean="0"/>
              <a:t>BELLATO CRA 23 # 137 – 16 BOGOTA</a:t>
            </a:r>
            <a:endParaRPr lang="es-CO" sz="2000" dirty="0"/>
          </a:p>
        </p:txBody>
      </p:sp>
      <p:pic>
        <p:nvPicPr>
          <p:cNvPr id="5" name="Picture 6" descr="C:\Users\Usuario\Downloads\la f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20" y="826373"/>
            <a:ext cx="1656184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uario\Downloads\la fo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044" y="826373"/>
            <a:ext cx="2982556" cy="19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90" y="3100345"/>
            <a:ext cx="2880321" cy="200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s://blu171.afx.ms/att/GetInline.aspx?messageid=69794a83-8540-11e3-894a-00215ad6a64a&amp;attindex=0&amp;cp=-1&amp;attdepth=0&amp;imgsrc=cid%3aAAD42CC0-66B3-468E-BEDB-042502CDA9BE&amp;cid=09907fec64fd3e30&amp;shared=1&amp;blob=MHw3NzRiZjg2ZmEzZWZhNTY0ZjAyYWE3NDY2ZDVlOWZjOS5qcGd8aW1hZ2UvanBlZw_3d_3d&amp;hm__login=jpp_18&amp;hm__domain=hotmail.com&amp;ip=10.15.236.8&amp;d=d3672&amp;mf=0&amp;hm__ts=Fri%2c%2024%20Jan%202014%2022%3a26%3a17%20GMT&amp;st=jpp_18&amp;hm__ha=01_ee9c827936262180f63d88daa79389e60cef6310b8c7c481e8faa1b3254be6b1&amp;oneredir=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786" y="3322643"/>
            <a:ext cx="1253877" cy="9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uario\Downloads\la foto 4 (50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020" y="3179745"/>
            <a:ext cx="1697329" cy="12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8681" y="569407"/>
            <a:ext cx="2604532" cy="19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6580" y="784351"/>
            <a:ext cx="2669716" cy="17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uario\Desktop\kankurua fotos ene 14\IMG_40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921852"/>
            <a:ext cx="2303020" cy="18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uario\Desktop\kankurua fotos ene 14\IMG_40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776326"/>
            <a:ext cx="2472288" cy="18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uario\Desktop\kankurua fotos ene 14\IMG_42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580" y="2921852"/>
            <a:ext cx="2525700" cy="18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982705"/>
            <a:ext cx="7481776" cy="457200"/>
          </a:xfrm>
        </p:spPr>
        <p:txBody>
          <a:bodyPr/>
          <a:lstStyle/>
          <a:p>
            <a:r>
              <a:rPr lang="es-CO" sz="1600" dirty="0" smtClean="0">
                <a:solidFill>
                  <a:schemeClr val="tx1"/>
                </a:solidFill>
              </a:rPr>
              <a:t>(CONSORCIO 25%)  20.182 M2 CONST Y  VENTAS 12.500 M2  </a:t>
            </a:r>
            <a:br>
              <a:rPr lang="es-CO" sz="1600" dirty="0" smtClean="0">
                <a:solidFill>
                  <a:schemeClr val="tx1"/>
                </a:solidFill>
              </a:rPr>
            </a:br>
            <a:r>
              <a:rPr lang="es-CO" sz="1800" dirty="0" smtClean="0">
                <a:solidFill>
                  <a:schemeClr val="tx1"/>
                </a:solidFill>
              </a:rPr>
              <a:t>AVANCE 100%  DE SEP 2010 A SEP 2014</a:t>
            </a:r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O" sz="2000" dirty="0" smtClean="0"/>
              <a:t>KANKURUA – SANTA MARTA - POZOS COLORADOS</a:t>
            </a:r>
            <a:endParaRPr lang="es-CO" sz="2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4419600" y="5733256"/>
            <a:ext cx="3824808" cy="536246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/>
              <a:t>VALOR PROYECTO 33.500 MM</a:t>
            </a:r>
          </a:p>
          <a:p>
            <a:r>
              <a:rPr lang="es-CO" dirty="0" smtClean="0"/>
              <a:t>131 APTOS – 200 GARAJES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58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3253482" cy="2440112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4" y="260648"/>
            <a:ext cx="1872208" cy="24962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53434"/>
            <a:ext cx="4328864" cy="27205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27431"/>
            <a:ext cx="3664024" cy="27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14400" y="4725144"/>
            <a:ext cx="7481776" cy="608856"/>
          </a:xfrm>
        </p:spPr>
        <p:txBody>
          <a:bodyPr/>
          <a:lstStyle/>
          <a:p>
            <a:r>
              <a:rPr lang="es-CO" sz="2000" dirty="0">
                <a:solidFill>
                  <a:schemeClr val="tx1"/>
                </a:solidFill>
              </a:rPr>
              <a:t>2</a:t>
            </a:r>
            <a:r>
              <a:rPr lang="es-CO" sz="2000" dirty="0" smtClean="0">
                <a:solidFill>
                  <a:schemeClr val="tx1"/>
                </a:solidFill>
              </a:rPr>
              <a:t>533 </a:t>
            </a:r>
            <a:r>
              <a:rPr lang="es-CO" sz="2000" dirty="0">
                <a:solidFill>
                  <a:schemeClr val="tx1"/>
                </a:solidFill>
              </a:rPr>
              <a:t>M2 CONST Y  VENTAS 1</a:t>
            </a:r>
            <a:r>
              <a:rPr lang="es-CO" sz="2000" dirty="0" smtClean="0">
                <a:solidFill>
                  <a:schemeClr val="tx1"/>
                </a:solidFill>
              </a:rPr>
              <a:t>300 </a:t>
            </a:r>
            <a:r>
              <a:rPr lang="es-CO" sz="2000" dirty="0">
                <a:solidFill>
                  <a:schemeClr val="tx1"/>
                </a:solidFill>
              </a:rPr>
              <a:t>M2  </a:t>
            </a:r>
            <a:br>
              <a:rPr lang="es-CO" sz="2000" dirty="0">
                <a:solidFill>
                  <a:schemeClr val="tx1"/>
                </a:solidFill>
              </a:rPr>
            </a:br>
            <a:r>
              <a:rPr lang="es-CO" sz="2000" dirty="0" smtClean="0">
                <a:solidFill>
                  <a:schemeClr val="tx1"/>
                </a:solidFill>
              </a:rPr>
              <a:t> DE JUN 2009 </a:t>
            </a:r>
            <a:r>
              <a:rPr lang="es-CO" sz="2000" dirty="0">
                <a:solidFill>
                  <a:schemeClr val="tx1"/>
                </a:solidFill>
              </a:rPr>
              <a:t>A </a:t>
            </a:r>
            <a:r>
              <a:rPr lang="es-CO" sz="2000" dirty="0" smtClean="0">
                <a:solidFill>
                  <a:schemeClr val="tx1"/>
                </a:solidFill>
              </a:rPr>
              <a:t>FEB 2012</a:t>
            </a:r>
            <a:endParaRPr lang="es-CO" sz="2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sz="2000" dirty="0" smtClean="0"/>
              <a:t>145 PARK CALLE 145 A </a:t>
            </a:r>
            <a:r>
              <a:rPr lang="es-CO" sz="2000" dirty="0"/>
              <a:t># </a:t>
            </a:r>
            <a:r>
              <a:rPr lang="es-CO" sz="2000" dirty="0" smtClean="0"/>
              <a:t>13 A  </a:t>
            </a:r>
            <a:r>
              <a:rPr lang="es-CO" sz="2000" dirty="0" smtClean="0"/>
              <a:t>96 </a:t>
            </a:r>
            <a:r>
              <a:rPr lang="es-CO" sz="2000" dirty="0"/>
              <a:t>BOGOTA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/>
          <a:p>
            <a:r>
              <a:rPr lang="es-CO" dirty="0"/>
              <a:t>VALOR PROYECTO </a:t>
            </a:r>
            <a:r>
              <a:rPr lang="es-CO" dirty="0" smtClean="0"/>
              <a:t>4525 </a:t>
            </a:r>
            <a:r>
              <a:rPr lang="es-CO" dirty="0"/>
              <a:t>MM</a:t>
            </a:r>
          </a:p>
          <a:p>
            <a:r>
              <a:rPr lang="es-CO" dirty="0" smtClean="0"/>
              <a:t>27 APTOS 32 GARAJES</a:t>
            </a:r>
            <a:endParaRPr lang="es-CO" dirty="0"/>
          </a:p>
        </p:txBody>
      </p:sp>
      <p:pic>
        <p:nvPicPr>
          <p:cNvPr id="7" name="Picture 4" descr="G:\DCIM\100OLYMP\PA10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12784"/>
          <a:stretch/>
        </p:blipFill>
        <p:spPr bwMode="auto">
          <a:xfrm>
            <a:off x="4788024" y="994146"/>
            <a:ext cx="2311624" cy="15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DCIM\100OLYMP\PA10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94146"/>
            <a:ext cx="2088232" cy="15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67657"/>
            <a:ext cx="1800200" cy="13501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45" y="2633991"/>
            <a:ext cx="1939619" cy="19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725144"/>
            <a:ext cx="7481776" cy="608856"/>
          </a:xfrm>
        </p:spPr>
        <p:txBody>
          <a:bodyPr/>
          <a:lstStyle/>
          <a:p>
            <a:r>
              <a:rPr lang="es-CO" sz="1800" dirty="0" smtClean="0">
                <a:solidFill>
                  <a:schemeClr val="tx1"/>
                </a:solidFill>
              </a:rPr>
              <a:t>2796 M2 </a:t>
            </a:r>
            <a:r>
              <a:rPr lang="es-CO" sz="1800" dirty="0">
                <a:solidFill>
                  <a:schemeClr val="tx1"/>
                </a:solidFill>
              </a:rPr>
              <a:t>CONST Y  VENTAS </a:t>
            </a:r>
            <a:r>
              <a:rPr lang="es-CO" sz="1800" dirty="0" smtClean="0">
                <a:solidFill>
                  <a:schemeClr val="tx1"/>
                </a:solidFill>
              </a:rPr>
              <a:t>1600 </a:t>
            </a:r>
            <a:r>
              <a:rPr lang="es-CO" sz="1800" dirty="0">
                <a:solidFill>
                  <a:schemeClr val="tx1"/>
                </a:solidFill>
              </a:rPr>
              <a:t>M2  </a:t>
            </a:r>
            <a:br>
              <a:rPr lang="es-CO" sz="1800" dirty="0">
                <a:solidFill>
                  <a:schemeClr val="tx1"/>
                </a:solidFill>
              </a:rPr>
            </a:br>
            <a:r>
              <a:rPr lang="es-CO" sz="1800" dirty="0" smtClean="0">
                <a:solidFill>
                  <a:schemeClr val="tx1"/>
                </a:solidFill>
              </a:rPr>
              <a:t> ENE 2008 </a:t>
            </a:r>
            <a:r>
              <a:rPr lang="es-CO" sz="1800" dirty="0">
                <a:solidFill>
                  <a:schemeClr val="tx1"/>
                </a:solidFill>
              </a:rPr>
              <a:t>A FEB </a:t>
            </a:r>
            <a:r>
              <a:rPr lang="es-CO" sz="1800" dirty="0" smtClean="0">
                <a:solidFill>
                  <a:schemeClr val="tx1"/>
                </a:solidFill>
              </a:rPr>
              <a:t>2010</a:t>
            </a:r>
            <a:endParaRPr lang="es-CO" sz="1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CO" dirty="0"/>
              <a:t>VALOR PROYECTO </a:t>
            </a:r>
            <a:r>
              <a:rPr lang="es-CO" dirty="0" smtClean="0"/>
              <a:t>4.800 </a:t>
            </a:r>
            <a:r>
              <a:rPr lang="es-CO" dirty="0"/>
              <a:t>MM</a:t>
            </a:r>
          </a:p>
          <a:p>
            <a:r>
              <a:rPr lang="es-CO" dirty="0" smtClean="0"/>
              <a:t>28 </a:t>
            </a:r>
            <a:r>
              <a:rPr lang="es-CO" dirty="0"/>
              <a:t>APTOS – </a:t>
            </a:r>
            <a:r>
              <a:rPr lang="es-CO" dirty="0" smtClean="0"/>
              <a:t>40 </a:t>
            </a:r>
            <a:r>
              <a:rPr lang="es-CO" dirty="0"/>
              <a:t>GARAJES</a:t>
            </a:r>
          </a:p>
          <a:p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306808"/>
          </a:xfrm>
        </p:spPr>
        <p:txBody>
          <a:bodyPr/>
          <a:lstStyle/>
          <a:p>
            <a:r>
              <a:rPr lang="es-CO" sz="2000" dirty="0" smtClean="0"/>
              <a:t>EMPORIO </a:t>
            </a:r>
            <a:r>
              <a:rPr lang="es-CO" sz="2000" dirty="0" smtClean="0"/>
              <a:t>CALLE 122 47-68 </a:t>
            </a:r>
            <a:r>
              <a:rPr lang="es-CO" sz="2000" dirty="0" smtClean="0"/>
              <a:t>BOGOTA</a:t>
            </a:r>
            <a:endParaRPr lang="es-CO" sz="2000" dirty="0"/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2399928" cy="1799946"/>
          </a:xfrm>
          <a:prstGeom prst="rect">
            <a:avLst/>
          </a:prstGeom>
        </p:spPr>
      </p:pic>
      <p:pic>
        <p:nvPicPr>
          <p:cNvPr id="6" name="Picture 2" descr="H:\DCIM\100OLYMP\P311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6" y="114300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:\DCIM\100OLYMP\P3170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06" y="1253436"/>
            <a:ext cx="12414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57942"/>
            <a:ext cx="2780941" cy="25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48" y="1943438"/>
            <a:ext cx="2119164" cy="23820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28325"/>
            <a:ext cx="2088232" cy="278431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4941168"/>
            <a:ext cx="7352568" cy="392832"/>
          </a:xfrm>
        </p:spPr>
        <p:txBody>
          <a:bodyPr/>
          <a:lstStyle/>
          <a:p>
            <a:r>
              <a:rPr lang="es-CO" sz="1800" dirty="0" smtClean="0">
                <a:solidFill>
                  <a:schemeClr val="tx1"/>
                </a:solidFill>
              </a:rPr>
              <a:t>2384 </a:t>
            </a:r>
            <a:r>
              <a:rPr lang="es-CO" sz="1800" dirty="0">
                <a:solidFill>
                  <a:schemeClr val="tx1"/>
                </a:solidFill>
              </a:rPr>
              <a:t>M2 CONST Y  VENTAS </a:t>
            </a:r>
            <a:r>
              <a:rPr lang="es-CO" sz="1800" dirty="0" smtClean="0">
                <a:solidFill>
                  <a:schemeClr val="tx1"/>
                </a:solidFill>
              </a:rPr>
              <a:t>1400 </a:t>
            </a:r>
            <a:r>
              <a:rPr lang="es-CO" sz="1800" dirty="0">
                <a:solidFill>
                  <a:schemeClr val="tx1"/>
                </a:solidFill>
              </a:rPr>
              <a:t>M2  </a:t>
            </a:r>
            <a:br>
              <a:rPr lang="es-CO" sz="1800" dirty="0">
                <a:solidFill>
                  <a:schemeClr val="tx1"/>
                </a:solidFill>
              </a:rPr>
            </a:br>
            <a:r>
              <a:rPr lang="es-CO" sz="1800" dirty="0" smtClean="0">
                <a:solidFill>
                  <a:schemeClr val="tx1"/>
                </a:solidFill>
              </a:rPr>
              <a:t>  AGOSTO 2004 </a:t>
            </a:r>
            <a:r>
              <a:rPr lang="es-CO" sz="1800" dirty="0">
                <a:solidFill>
                  <a:schemeClr val="tx1"/>
                </a:solidFill>
              </a:rPr>
              <a:t>A </a:t>
            </a:r>
            <a:r>
              <a:rPr lang="es-CO" sz="1800" dirty="0" smtClean="0">
                <a:solidFill>
                  <a:schemeClr val="tx1"/>
                </a:solidFill>
              </a:rPr>
              <a:t>AGOSTO 2006</a:t>
            </a:r>
            <a:endParaRPr lang="es-CO" sz="18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043608" y="1359762"/>
            <a:ext cx="7173416" cy="3481400"/>
          </a:xfrm>
        </p:spPr>
        <p:txBody>
          <a:bodyPr/>
          <a:lstStyle/>
          <a:p>
            <a:r>
              <a:rPr lang="es-CO" sz="2000" dirty="0"/>
              <a:t>PUERTO MADERO CRA 18 # </a:t>
            </a:r>
            <a:r>
              <a:rPr lang="es-CO" sz="2000" dirty="0" smtClean="0"/>
              <a:t>113 </a:t>
            </a:r>
            <a:r>
              <a:rPr lang="es-CO" sz="2000" dirty="0"/>
              <a:t>– 52 BOGOTA</a:t>
            </a:r>
          </a:p>
          <a:p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2"/>
          </p:nvPr>
        </p:nvSpPr>
        <p:spPr>
          <a:xfrm>
            <a:off x="4644008" y="5517232"/>
            <a:ext cx="3750184" cy="752270"/>
          </a:xfrm>
        </p:spPr>
        <p:txBody>
          <a:bodyPr/>
          <a:lstStyle/>
          <a:p>
            <a:r>
              <a:rPr lang="es-CO" dirty="0"/>
              <a:t>VALOR PROYECTO </a:t>
            </a:r>
            <a:r>
              <a:rPr lang="es-CO" dirty="0" smtClean="0"/>
              <a:t>3900 </a:t>
            </a:r>
            <a:r>
              <a:rPr lang="es-CO" dirty="0"/>
              <a:t>MM</a:t>
            </a:r>
          </a:p>
          <a:p>
            <a:r>
              <a:rPr lang="es-CO" dirty="0" smtClean="0"/>
              <a:t>22 </a:t>
            </a:r>
            <a:r>
              <a:rPr lang="es-CO" dirty="0"/>
              <a:t>APTOS </a:t>
            </a:r>
            <a:r>
              <a:rPr lang="es-CO" dirty="0" smtClean="0"/>
              <a:t>34 </a:t>
            </a:r>
            <a:r>
              <a:rPr lang="es-CO" dirty="0"/>
              <a:t>GARAJES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58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693866"/>
            <a:ext cx="7481776" cy="640134"/>
          </a:xfrm>
        </p:spPr>
        <p:txBody>
          <a:bodyPr/>
          <a:lstStyle/>
          <a:p>
            <a:r>
              <a:rPr lang="es-CO" sz="2000" dirty="0" smtClean="0">
                <a:solidFill>
                  <a:schemeClr val="tx1"/>
                </a:solidFill>
              </a:rPr>
              <a:t>3.636 </a:t>
            </a:r>
            <a:r>
              <a:rPr lang="es-CO" sz="2000" dirty="0">
                <a:solidFill>
                  <a:schemeClr val="tx1"/>
                </a:solidFill>
              </a:rPr>
              <a:t>M2 CONST Y  VENTAS </a:t>
            </a:r>
            <a:r>
              <a:rPr lang="es-CO" sz="2000" dirty="0" smtClean="0">
                <a:solidFill>
                  <a:schemeClr val="tx1"/>
                </a:solidFill>
              </a:rPr>
              <a:t>2.200 </a:t>
            </a:r>
            <a:r>
              <a:rPr lang="es-CO" sz="2000" dirty="0">
                <a:solidFill>
                  <a:schemeClr val="tx1"/>
                </a:solidFill>
              </a:rPr>
              <a:t>M2  </a:t>
            </a:r>
            <a:br>
              <a:rPr lang="es-CO" sz="2000" dirty="0">
                <a:solidFill>
                  <a:schemeClr val="tx1"/>
                </a:solidFill>
              </a:rPr>
            </a:br>
            <a:r>
              <a:rPr lang="es-CO" sz="2000" dirty="0" smtClean="0">
                <a:solidFill>
                  <a:schemeClr val="tx1"/>
                </a:solidFill>
              </a:rPr>
              <a:t>  AGOSTO 2004 </a:t>
            </a:r>
            <a:r>
              <a:rPr lang="es-CO" sz="2000" dirty="0">
                <a:solidFill>
                  <a:schemeClr val="tx1"/>
                </a:solidFill>
              </a:rPr>
              <a:t>A SEP </a:t>
            </a:r>
            <a:r>
              <a:rPr lang="es-CO" sz="2000" dirty="0" smtClean="0">
                <a:solidFill>
                  <a:schemeClr val="tx1"/>
                </a:solidFill>
              </a:rPr>
              <a:t>2006</a:t>
            </a:r>
            <a:endParaRPr lang="es-CO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CO" dirty="0"/>
              <a:t>VALOR PROYECTO </a:t>
            </a:r>
            <a:r>
              <a:rPr lang="es-CO" dirty="0" smtClean="0"/>
              <a:t>4350 </a:t>
            </a:r>
            <a:r>
              <a:rPr lang="es-CO" dirty="0"/>
              <a:t>MM</a:t>
            </a:r>
          </a:p>
          <a:p>
            <a:r>
              <a:rPr lang="es-CO" dirty="0" smtClean="0"/>
              <a:t>21 </a:t>
            </a:r>
            <a:r>
              <a:rPr lang="es-CO" dirty="0"/>
              <a:t>APTOS </a:t>
            </a:r>
            <a:r>
              <a:rPr lang="es-CO" dirty="0" smtClean="0"/>
              <a:t>44 </a:t>
            </a:r>
            <a:r>
              <a:rPr lang="es-CO" dirty="0"/>
              <a:t>GARAJES</a:t>
            </a:r>
          </a:p>
          <a:p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914400" y="476672"/>
            <a:ext cx="7479792" cy="4369648"/>
          </a:xfrm>
        </p:spPr>
        <p:txBody>
          <a:bodyPr>
            <a:normAutofit/>
          </a:bodyPr>
          <a:lstStyle/>
          <a:p>
            <a:r>
              <a:rPr lang="es-CO" sz="2000" dirty="0" smtClean="0"/>
              <a:t>CHICO LOUNGE CALLE 104 # 23 – 05 BOGOTA</a:t>
            </a:r>
            <a:endParaRPr lang="es-CO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4056112" cy="30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</TotalTime>
  <Words>179</Words>
  <Application>Microsoft Office PowerPoint</Application>
  <PresentationFormat>Presentación en pantalla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Concurrencia</vt:lpstr>
      <vt:lpstr>EXPERIENCIA DESDE 2004 A 2014</vt:lpstr>
      <vt:lpstr>PORTO NOVO CALLE 134 BIS # 17 – 62  BOGOTA   ESTIMADO </vt:lpstr>
      <vt:lpstr>3510 M2 CONST Y  VENTAS 2039 M2     DE NOV 2010 A SEP 2013</vt:lpstr>
      <vt:lpstr>(CONSORCIO 25%)  20.182 M2 CONST Y  VENTAS 12.500 M2   AVANCE 100%  DE SEP 2010 A SEP 2014</vt:lpstr>
      <vt:lpstr>Presentación de PowerPoint</vt:lpstr>
      <vt:lpstr>2533 M2 CONST Y  VENTAS 1300 M2    DE JUN 2009 A FEB 2012</vt:lpstr>
      <vt:lpstr>2796 M2 CONST Y  VENTAS 1600 M2    ENE 2008 A FEB 2010</vt:lpstr>
      <vt:lpstr>2384 M2 CONST Y  VENTAS 1400 M2     AGOSTO 2004 A AGOSTO 2006</vt:lpstr>
      <vt:lpstr>3.636 M2 CONST Y  VENTAS 2.200 M2     AGOSTO 2004 A SEP 2006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KANKURUA ENERO 2014</dc:title>
  <dc:creator>Usuario</dc:creator>
  <cp:lastModifiedBy>Luffi</cp:lastModifiedBy>
  <cp:revision>18</cp:revision>
  <dcterms:created xsi:type="dcterms:W3CDTF">2014-01-24T20:37:47Z</dcterms:created>
  <dcterms:modified xsi:type="dcterms:W3CDTF">2014-09-19T14:25:39Z</dcterms:modified>
</cp:coreProperties>
</file>